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ru-RU" smtClean="0"/>
              <a:t>Образец заголовка</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03.05.2021</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03.05.2021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ru-RU" smtClean="0"/>
              <a:t>Образец заголовка</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03.05.2021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03.05.2021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Title 8"/>
          <p:cNvSpPr>
            <a:spLocks noGrp="1"/>
          </p:cNvSpPr>
          <p:nvPr>
            <p:ph type="title"/>
          </p:nvPr>
        </p:nvSpPr>
        <p:spPr>
          <a:xfrm>
            <a:off x="914400" y="1544715"/>
            <a:ext cx="7315200" cy="1154097"/>
          </a:xfrm>
        </p:spPr>
        <p:txBody>
          <a:bodyPr/>
          <a:lstStyle/>
          <a:p>
            <a:r>
              <a:rPr lang="ru-RU" smtClean="0"/>
              <a:t>Образец заголовка</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03.05.2021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a:xfrm>
            <a:off x="914400" y="1544715"/>
            <a:ext cx="7315200" cy="1154097"/>
          </a:xfrm>
        </p:spPr>
        <p:txBody>
          <a:bodyPr/>
          <a:lstStyle/>
          <a:p>
            <a:r>
              <a:rPr lang="ru-RU" smtClean="0"/>
              <a:t>Образец заголовка</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03.05.2021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03.05.2021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ru-RU" smtClean="0"/>
              <a:t>Образец заголовка</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03.05.2021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03.05.2021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03.05.2021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03.05.2021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B4C71EC6-210F-42DE-9C53-41977AD35B3D}" type="datetimeFigureOut">
              <a:rPr lang="ru-RU" smtClean="0"/>
              <a:t>03.05.2021</a:t>
            </a:fld>
            <a:endParaRPr lang="ru-RU"/>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B19B0651-EE4F-4900-A07F-96A6BFA9D0F0}" type="slidenum">
              <a:rPr lang="ru-RU" smtClean="0"/>
              <a:t>‹#›</a:t>
            </a:fld>
            <a:endParaRPr lang="ru-RU"/>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903598"/>
            <a:ext cx="3096344" cy="2978793"/>
          </a:xfrm>
        </p:spPr>
        <p:txBody>
          <a:bodyPr>
            <a:normAutofit fontScale="90000"/>
          </a:bodyPr>
          <a:lstStyle/>
          <a:p>
            <a:pPr algn="ctr"/>
            <a:r>
              <a:rPr lang="kk-KZ" sz="4000" b="1" dirty="0" smtClean="0">
                <a:solidFill>
                  <a:schemeClr val="accent5">
                    <a:lumMod val="40000"/>
                    <a:lumOff val="60000"/>
                  </a:schemeClr>
                </a:solidFill>
                <a:latin typeface="Times New Roman" panose="02020603050405020304" pitchFamily="18" charset="0"/>
                <a:cs typeface="Times New Roman" panose="02020603050405020304" pitchFamily="18" charset="0"/>
              </a:rPr>
              <a:t>ДӘРІС №8. СОҚҚЫЛАП </a:t>
            </a:r>
            <a:r>
              <a:rPr lang="kk-KZ" sz="4000" b="1" dirty="0">
                <a:solidFill>
                  <a:schemeClr val="accent5">
                    <a:lumMod val="40000"/>
                    <a:lumOff val="60000"/>
                  </a:schemeClr>
                </a:solidFill>
                <a:latin typeface="Times New Roman" panose="02020603050405020304" pitchFamily="18" charset="0"/>
                <a:cs typeface="Times New Roman" panose="02020603050405020304" pitchFamily="18" charset="0"/>
              </a:rPr>
              <a:t>БҰРҒЫЛАУ ӘДІСІ</a:t>
            </a:r>
            <a:endParaRPr lang="ru-RU" sz="4000" dirty="0">
              <a:solidFill>
                <a:schemeClr val="accent5">
                  <a:lumMod val="40000"/>
                  <a:lumOff val="60000"/>
                </a:schemeClr>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2005" y="116632"/>
            <a:ext cx="4680520" cy="6552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9307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60648"/>
            <a:ext cx="7315200" cy="781980"/>
          </a:xfrm>
        </p:spPr>
        <p:txBody>
          <a:bodyPr/>
          <a:lstStyle/>
          <a:p>
            <a:pPr algn="ctr"/>
            <a:r>
              <a:rPr lang="kk-KZ" dirty="0">
                <a:latin typeface="Times New Roman" panose="02020603050405020304" pitchFamily="18" charset="0"/>
                <a:cs typeface="Times New Roman" panose="02020603050405020304" pitchFamily="18" charset="0"/>
              </a:rPr>
              <a:t>Соққылап бұрғылау</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1196752"/>
            <a:ext cx="4392488" cy="2952328"/>
          </a:xfrm>
        </p:spPr>
        <p:txBody>
          <a:bodyPr/>
          <a:lstStyle/>
          <a:p>
            <a:r>
              <a:rPr lang="kk-KZ" b="1" i="1" dirty="0" smtClean="0">
                <a:solidFill>
                  <a:schemeClr val="tx2"/>
                </a:solidFill>
                <a:latin typeface="Times New Roman" panose="02020603050405020304" pitchFamily="18" charset="0"/>
                <a:cs typeface="Times New Roman" panose="02020603050405020304" pitchFamily="18" charset="0"/>
              </a:rPr>
              <a:t>Қолданылуы:</a:t>
            </a:r>
          </a:p>
          <a:p>
            <a:r>
              <a:rPr lang="kk-KZ" dirty="0">
                <a:latin typeface="Times New Roman" panose="02020603050405020304" pitchFamily="18" charset="0"/>
                <a:cs typeface="Times New Roman" panose="02020603050405020304" pitchFamily="18" charset="0"/>
              </a:rPr>
              <a:t>суға бұрғылауда, </a:t>
            </a:r>
            <a:endParaRPr lang="kk-KZ" dirty="0" smtClean="0">
              <a:latin typeface="Times New Roman" panose="02020603050405020304" pitchFamily="18" charset="0"/>
              <a:cs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сирекметалды </a:t>
            </a:r>
            <a:r>
              <a:rPr lang="kk-KZ" dirty="0">
                <a:latin typeface="Times New Roman" panose="02020603050405020304" pitchFamily="18" charset="0"/>
                <a:cs typeface="Times New Roman" panose="02020603050405020304" pitchFamily="18" charset="0"/>
              </a:rPr>
              <a:t>тау жынысын барлауда, </a:t>
            </a:r>
            <a:endParaRPr lang="kk-KZ" dirty="0" smtClean="0">
              <a:latin typeface="Times New Roman" panose="02020603050405020304" pitchFamily="18" charset="0"/>
              <a:cs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инженерлік </a:t>
            </a:r>
            <a:r>
              <a:rPr lang="kk-KZ" dirty="0">
                <a:latin typeface="Times New Roman" panose="02020603050405020304" pitchFamily="18" charset="0"/>
                <a:cs typeface="Times New Roman" panose="02020603050405020304" pitchFamily="18" charset="0"/>
              </a:rPr>
              <a:t>– геологиялық </a:t>
            </a:r>
            <a:r>
              <a:rPr lang="kk-KZ" dirty="0" smtClean="0">
                <a:latin typeface="Times New Roman" panose="02020603050405020304" pitchFamily="18" charset="0"/>
                <a:cs typeface="Times New Roman" panose="02020603050405020304" pitchFamily="18" charset="0"/>
              </a:rPr>
              <a:t>ізденістерде,</a:t>
            </a:r>
          </a:p>
          <a:p>
            <a:r>
              <a:rPr lang="kk-KZ" dirty="0" smtClean="0">
                <a:latin typeface="Times New Roman" panose="02020603050405020304" pitchFamily="18" charset="0"/>
                <a:cs typeface="Times New Roman" panose="02020603050405020304" pitchFamily="18" charset="0"/>
              </a:rPr>
              <a:t>мәңгі </a:t>
            </a:r>
            <a:r>
              <a:rPr lang="kk-KZ" dirty="0">
                <a:latin typeface="Times New Roman" panose="02020603050405020304" pitchFamily="18" charset="0"/>
                <a:cs typeface="Times New Roman" panose="02020603050405020304" pitchFamily="18" charset="0"/>
              </a:rPr>
              <a:t>тоң аймақтарды бұрғылауда </a:t>
            </a:r>
            <a:r>
              <a:rPr lang="kk-KZ" dirty="0" smtClean="0">
                <a:latin typeface="Times New Roman" panose="02020603050405020304" pitchFamily="18" charset="0"/>
                <a:cs typeface="Times New Roman" panose="02020603050405020304" pitchFamily="18" charset="0"/>
              </a:rPr>
              <a:t>қолданылады.</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283968" y="1196751"/>
            <a:ext cx="4572000" cy="3139321"/>
          </a:xfrm>
          <a:prstGeom prst="rect">
            <a:avLst/>
          </a:prstGeom>
        </p:spPr>
        <p:txBody>
          <a:bodyPr>
            <a:spAutoFit/>
          </a:bodyPr>
          <a:lstStyle/>
          <a:p>
            <a:r>
              <a:rPr lang="kk-KZ" b="1" i="1" dirty="0">
                <a:solidFill>
                  <a:schemeClr val="tx2"/>
                </a:solidFill>
                <a:latin typeface="Times New Roman" panose="02020603050405020304" pitchFamily="18" charset="0"/>
                <a:cs typeface="Times New Roman" panose="02020603050405020304" pitchFamily="18" charset="0"/>
              </a:rPr>
              <a:t>Ә</a:t>
            </a:r>
            <a:r>
              <a:rPr lang="kk-KZ" b="1" i="1" dirty="0" smtClean="0">
                <a:solidFill>
                  <a:schemeClr val="tx2"/>
                </a:solidFill>
                <a:latin typeface="Times New Roman" panose="02020603050405020304" pitchFamily="18" charset="0"/>
                <a:cs typeface="Times New Roman" panose="02020603050405020304" pitchFamily="18" charset="0"/>
              </a:rPr>
              <a:t>дістің жетістігі:</a:t>
            </a:r>
          </a:p>
          <a:p>
            <a:pPr marL="285750" indent="-285750">
              <a:buFont typeface="Wingdings" panose="05000000000000000000" pitchFamily="2" charset="2"/>
              <a:buChar char="v"/>
            </a:pPr>
            <a:r>
              <a:rPr lang="kk-KZ" dirty="0" smtClean="0">
                <a:latin typeface="Times New Roman" panose="02020603050405020304" pitchFamily="18" charset="0"/>
                <a:cs typeface="Times New Roman" panose="02020603050405020304" pitchFamily="18" charset="0"/>
              </a:rPr>
              <a:t>диаметрі </a:t>
            </a:r>
            <a:r>
              <a:rPr lang="kk-KZ" dirty="0">
                <a:latin typeface="Times New Roman" panose="02020603050405020304" pitchFamily="18" charset="0"/>
                <a:cs typeface="Times New Roman" panose="02020603050405020304" pitchFamily="18" charset="0"/>
              </a:rPr>
              <a:t>үлкен ұңғыларды бұрғылауға және ұңғының тік бағытын сақтауға болатындығы. </a:t>
            </a:r>
            <a:endParaRPr lang="kk-KZ"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kk-KZ" dirty="0" smtClean="0">
                <a:latin typeface="Times New Roman" panose="02020603050405020304" pitchFamily="18" charset="0"/>
                <a:cs typeface="Times New Roman" panose="02020603050405020304" pitchFamily="18" charset="0"/>
              </a:rPr>
              <a:t>Соққылап </a:t>
            </a:r>
            <a:r>
              <a:rPr lang="kk-KZ" dirty="0">
                <a:latin typeface="Times New Roman" panose="02020603050405020304" pitchFamily="18" charset="0"/>
                <a:cs typeface="Times New Roman" panose="02020603050405020304" pitchFamily="18" charset="0"/>
              </a:rPr>
              <a:t>бұрғылау үгілімді тау жыныстары туралы дәл ақпарат әрі үлгі алуға, қабаттық қысымы төмен өнімді қабаттарды аршуға мүмкіндік береді. Жуу сұйығымен бұрғыланатын айналмалы бұрғылауда мұндай мүмкіндік жоқ.</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791072" y="4653136"/>
            <a:ext cx="8064896" cy="1631216"/>
          </a:xfrm>
          <a:prstGeom prst="rect">
            <a:avLst/>
          </a:prstGeom>
        </p:spPr>
        <p:txBody>
          <a:bodyPr wrap="square">
            <a:spAutoFit/>
          </a:bodyPr>
          <a:lstStyle/>
          <a:p>
            <a:pPr marL="342900" indent="-342900">
              <a:buFont typeface="Arial" panose="020B0604020202020204" pitchFamily="34" charset="0"/>
              <a:buChar char="•"/>
            </a:pPr>
            <a:r>
              <a:rPr lang="kk-KZ" sz="2000" b="1" i="1" dirty="0" smtClean="0">
                <a:solidFill>
                  <a:schemeClr val="tx2"/>
                </a:solidFill>
                <a:latin typeface="Times New Roman" panose="02020603050405020304" pitchFamily="18" charset="0"/>
                <a:cs typeface="Times New Roman" panose="02020603050405020304" pitchFamily="18" charset="0"/>
              </a:rPr>
              <a:t>Кемшіліктері</a:t>
            </a:r>
            <a:r>
              <a:rPr lang="kk-KZ" sz="2000" dirty="0" smtClean="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kk-KZ" sz="2000" dirty="0">
                <a:latin typeface="Times New Roman" panose="02020603050405020304" pitchFamily="18" charset="0"/>
                <a:cs typeface="Times New Roman" panose="02020603050405020304" pitchFamily="18" charset="0"/>
              </a:rPr>
              <a:t>Т</a:t>
            </a:r>
            <a:r>
              <a:rPr lang="kk-KZ" sz="2000" dirty="0" smtClean="0">
                <a:latin typeface="Times New Roman" panose="02020603050405020304" pitchFamily="18" charset="0"/>
                <a:cs typeface="Times New Roman" panose="02020603050405020304" pitchFamily="18" charset="0"/>
              </a:rPr>
              <a:t>ехнико–экономикалық </a:t>
            </a:r>
            <a:r>
              <a:rPr lang="kk-KZ" sz="2000" dirty="0">
                <a:latin typeface="Times New Roman" panose="02020603050405020304" pitchFamily="18" charset="0"/>
                <a:cs typeface="Times New Roman" panose="02020603050405020304" pitchFamily="18" charset="0"/>
              </a:rPr>
              <a:t>көрсеткіштері өте төмен. Бұл негізінен талқандалған тау жынысын забойдан шығару операцияларының жеке жүргізілетіндігімен түсіндіріледі. </a:t>
            </a:r>
            <a:endParaRPr lang="kk-KZ" sz="20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kk-KZ" sz="2000" dirty="0" smtClean="0">
                <a:latin typeface="Times New Roman" panose="02020603050405020304" pitchFamily="18" charset="0"/>
                <a:cs typeface="Times New Roman" panose="02020603050405020304" pitchFamily="18" charset="0"/>
              </a:rPr>
              <a:t>Ұңғы </a:t>
            </a:r>
            <a:r>
              <a:rPr lang="kk-KZ" sz="2000" dirty="0">
                <a:latin typeface="Times New Roman" panose="02020603050405020304" pitchFamily="18" charset="0"/>
                <a:cs typeface="Times New Roman" panose="02020603050405020304" pitchFamily="18" charset="0"/>
              </a:rPr>
              <a:t>бұрғылауға кететін металл жабдықтардың көптігі.</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4487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620688"/>
            <a:ext cx="3024336" cy="3539527"/>
          </a:xfrm>
        </p:spPr>
        <p:txBody>
          <a:bodyPr/>
          <a:lstStyle/>
          <a:p>
            <a:r>
              <a:rPr lang="kk-KZ" dirty="0">
                <a:latin typeface="Times New Roman" panose="02020603050405020304" pitchFamily="18" charset="0"/>
                <a:cs typeface="Times New Roman" panose="02020603050405020304" pitchFamily="18" charset="0"/>
              </a:rPr>
              <a:t>Соққылап </a:t>
            </a:r>
            <a:r>
              <a:rPr lang="kk-KZ" dirty="0" smtClean="0">
                <a:latin typeface="Times New Roman" panose="02020603050405020304" pitchFamily="18" charset="0"/>
                <a:cs typeface="Times New Roman" panose="02020603050405020304" pitchFamily="18" charset="0"/>
              </a:rPr>
              <a:t>бұрғылау:</a:t>
            </a:r>
          </a:p>
          <a:p>
            <a:r>
              <a:rPr lang="kk-KZ" dirty="0">
                <a:latin typeface="Times New Roman" panose="02020603050405020304" pitchFamily="18" charset="0"/>
                <a:cs typeface="Times New Roman" panose="02020603050405020304" pitchFamily="18" charset="0"/>
              </a:rPr>
              <a:t>штангалы </a:t>
            </a:r>
            <a:endParaRPr lang="kk-KZ" dirty="0" smtClean="0">
              <a:latin typeface="Times New Roman" panose="02020603050405020304" pitchFamily="18" charset="0"/>
              <a:cs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арқанды </a:t>
            </a:r>
            <a:r>
              <a:rPr lang="kk-KZ" dirty="0">
                <a:latin typeface="Times New Roman" panose="02020603050405020304" pitchFamily="18" charset="0"/>
                <a:cs typeface="Times New Roman" panose="02020603050405020304" pitchFamily="18" charset="0"/>
              </a:rPr>
              <a:t>– соққылама</a:t>
            </a:r>
            <a:r>
              <a:rPr lang="kk-KZ" dirty="0" smtClean="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grpSp>
        <p:nvGrpSpPr>
          <p:cNvPr id="4" name="Группа 3"/>
          <p:cNvGrpSpPr>
            <a:grpSpLocks/>
          </p:cNvGrpSpPr>
          <p:nvPr/>
        </p:nvGrpSpPr>
        <p:grpSpPr bwMode="auto">
          <a:xfrm>
            <a:off x="3635896" y="873673"/>
            <a:ext cx="4809064" cy="5256584"/>
            <a:chOff x="1766" y="286"/>
            <a:chExt cx="5107" cy="6622"/>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 y="401"/>
              <a:ext cx="4905" cy="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4"/>
            <p:cNvSpPr>
              <a:spLocks/>
            </p:cNvSpPr>
            <p:nvPr/>
          </p:nvSpPr>
          <p:spPr bwMode="auto">
            <a:xfrm>
              <a:off x="1766" y="286"/>
              <a:ext cx="5107" cy="6622"/>
            </a:xfrm>
            <a:custGeom>
              <a:avLst/>
              <a:gdLst>
                <a:gd name="T0" fmla="+- 0 1781 1766"/>
                <a:gd name="T1" fmla="*/ T0 w 4714"/>
                <a:gd name="T2" fmla="+- 0 286 286"/>
                <a:gd name="T3" fmla="*/ 286 h 5578"/>
                <a:gd name="T4" fmla="+- 0 1766 1766"/>
                <a:gd name="T5" fmla="*/ T4 w 4714"/>
                <a:gd name="T6" fmla="+- 0 286 286"/>
                <a:gd name="T7" fmla="*/ 286 h 5578"/>
                <a:gd name="T8" fmla="+- 0 1766 1766"/>
                <a:gd name="T9" fmla="*/ T8 w 4714"/>
                <a:gd name="T10" fmla="+- 0 5864 286"/>
                <a:gd name="T11" fmla="*/ 5864 h 5578"/>
                <a:gd name="T12" fmla="+- 0 1781 1766"/>
                <a:gd name="T13" fmla="*/ T12 w 4714"/>
                <a:gd name="T14" fmla="+- 0 5864 286"/>
                <a:gd name="T15" fmla="*/ 5864 h 5578"/>
                <a:gd name="T16" fmla="+- 0 1781 1766"/>
                <a:gd name="T17" fmla="*/ T16 w 4714"/>
                <a:gd name="T18" fmla="+- 0 286 286"/>
                <a:gd name="T19" fmla="*/ 286 h 5578"/>
                <a:gd name="T20" fmla="+- 0 6480 1766"/>
                <a:gd name="T21" fmla="*/ T20 w 4714"/>
                <a:gd name="T22" fmla="+- 0 286 286"/>
                <a:gd name="T23" fmla="*/ 286 h 5578"/>
                <a:gd name="T24" fmla="+- 0 6466 1766"/>
                <a:gd name="T25" fmla="*/ T24 w 4714"/>
                <a:gd name="T26" fmla="+- 0 286 286"/>
                <a:gd name="T27" fmla="*/ 286 h 5578"/>
                <a:gd name="T28" fmla="+- 0 1781 1766"/>
                <a:gd name="T29" fmla="*/ T28 w 4714"/>
                <a:gd name="T30" fmla="+- 0 286 286"/>
                <a:gd name="T31" fmla="*/ 286 h 5578"/>
                <a:gd name="T32" fmla="+- 0 1781 1766"/>
                <a:gd name="T33" fmla="*/ T32 w 4714"/>
                <a:gd name="T34" fmla="+- 0 301 286"/>
                <a:gd name="T35" fmla="*/ 301 h 5578"/>
                <a:gd name="T36" fmla="+- 0 6466 1766"/>
                <a:gd name="T37" fmla="*/ T36 w 4714"/>
                <a:gd name="T38" fmla="+- 0 301 286"/>
                <a:gd name="T39" fmla="*/ 301 h 5578"/>
                <a:gd name="T40" fmla="+- 0 6466 1766"/>
                <a:gd name="T41" fmla="*/ T40 w 4714"/>
                <a:gd name="T42" fmla="+- 0 5850 286"/>
                <a:gd name="T43" fmla="*/ 5850 h 5578"/>
                <a:gd name="T44" fmla="+- 0 1781 1766"/>
                <a:gd name="T45" fmla="*/ T44 w 4714"/>
                <a:gd name="T46" fmla="+- 0 5850 286"/>
                <a:gd name="T47" fmla="*/ 5850 h 5578"/>
                <a:gd name="T48" fmla="+- 0 1781 1766"/>
                <a:gd name="T49" fmla="*/ T48 w 4714"/>
                <a:gd name="T50" fmla="+- 0 5864 286"/>
                <a:gd name="T51" fmla="*/ 5864 h 5578"/>
                <a:gd name="T52" fmla="+- 0 6466 1766"/>
                <a:gd name="T53" fmla="*/ T52 w 4714"/>
                <a:gd name="T54" fmla="+- 0 5864 286"/>
                <a:gd name="T55" fmla="*/ 5864 h 5578"/>
                <a:gd name="T56" fmla="+- 0 6466 1766"/>
                <a:gd name="T57" fmla="*/ T56 w 4714"/>
                <a:gd name="T58" fmla="+- 0 5864 286"/>
                <a:gd name="T59" fmla="*/ 5864 h 5578"/>
                <a:gd name="T60" fmla="+- 0 6480 1766"/>
                <a:gd name="T61" fmla="*/ T60 w 4714"/>
                <a:gd name="T62" fmla="+- 0 5864 286"/>
                <a:gd name="T63" fmla="*/ 5864 h 5578"/>
                <a:gd name="T64" fmla="+- 0 6480 1766"/>
                <a:gd name="T65" fmla="*/ T64 w 4714"/>
                <a:gd name="T66" fmla="+- 0 286 286"/>
                <a:gd name="T67" fmla="*/ 286 h 557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4714" h="5578">
                  <a:moveTo>
                    <a:pt x="15" y="0"/>
                  </a:moveTo>
                  <a:lnTo>
                    <a:pt x="0" y="0"/>
                  </a:lnTo>
                  <a:lnTo>
                    <a:pt x="0" y="5578"/>
                  </a:lnTo>
                  <a:lnTo>
                    <a:pt x="15" y="5578"/>
                  </a:lnTo>
                  <a:lnTo>
                    <a:pt x="15" y="0"/>
                  </a:lnTo>
                  <a:close/>
                  <a:moveTo>
                    <a:pt x="4714" y="0"/>
                  </a:moveTo>
                  <a:lnTo>
                    <a:pt x="4700" y="0"/>
                  </a:lnTo>
                  <a:lnTo>
                    <a:pt x="15" y="0"/>
                  </a:lnTo>
                  <a:lnTo>
                    <a:pt x="15" y="15"/>
                  </a:lnTo>
                  <a:lnTo>
                    <a:pt x="4700" y="15"/>
                  </a:lnTo>
                  <a:lnTo>
                    <a:pt x="4700" y="5564"/>
                  </a:lnTo>
                  <a:lnTo>
                    <a:pt x="15" y="5564"/>
                  </a:lnTo>
                  <a:lnTo>
                    <a:pt x="15" y="5578"/>
                  </a:lnTo>
                  <a:lnTo>
                    <a:pt x="4700" y="5578"/>
                  </a:lnTo>
                  <a:lnTo>
                    <a:pt x="4714" y="5578"/>
                  </a:lnTo>
                  <a:lnTo>
                    <a:pt x="4714" y="0"/>
                  </a:lnTo>
                  <a:close/>
                </a:path>
              </a:pathLst>
            </a:custGeom>
            <a:solidFill>
              <a:srgbClr val="4E80B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ru-RU"/>
            </a:p>
          </p:txBody>
        </p:sp>
      </p:grpSp>
      <p:sp>
        <p:nvSpPr>
          <p:cNvPr id="7" name="Прямоугольник 6"/>
          <p:cNvSpPr/>
          <p:nvPr/>
        </p:nvSpPr>
        <p:spPr>
          <a:xfrm>
            <a:off x="467544" y="2636912"/>
            <a:ext cx="2664296" cy="1938992"/>
          </a:xfrm>
          <a:prstGeom prst="rect">
            <a:avLst/>
          </a:prstGeom>
        </p:spPr>
        <p:txBody>
          <a:bodyPr wrap="square">
            <a:spAutoFit/>
          </a:bodyPr>
          <a:lstStyle/>
          <a:p>
            <a:r>
              <a:rPr lang="ru-RU" sz="2000" b="1" i="1" dirty="0" err="1">
                <a:solidFill>
                  <a:schemeClr val="tx2"/>
                </a:solidFill>
                <a:latin typeface="Times New Roman" panose="02020603050405020304" pitchFamily="18" charset="0"/>
                <a:cs typeface="Times New Roman" panose="02020603050405020304" pitchFamily="18" charset="0"/>
              </a:rPr>
              <a:t>Арқанды</a:t>
            </a:r>
            <a:r>
              <a:rPr lang="ru-RU" sz="2000" b="1" i="1" dirty="0">
                <a:solidFill>
                  <a:schemeClr val="tx2"/>
                </a:solidFill>
                <a:latin typeface="Times New Roman" panose="02020603050405020304" pitchFamily="18" charset="0"/>
                <a:cs typeface="Times New Roman" panose="02020603050405020304" pitchFamily="18" charset="0"/>
              </a:rPr>
              <a:t>–</a:t>
            </a:r>
            <a:r>
              <a:rPr lang="ru-RU" sz="2000" b="1" i="1" dirty="0" err="1">
                <a:solidFill>
                  <a:schemeClr val="tx2"/>
                </a:solidFill>
                <a:latin typeface="Times New Roman" panose="02020603050405020304" pitchFamily="18" charset="0"/>
                <a:cs typeface="Times New Roman" panose="02020603050405020304" pitchFamily="18" charset="0"/>
              </a:rPr>
              <a:t>соққылап</a:t>
            </a:r>
            <a:r>
              <a:rPr lang="ru-RU" sz="2000" b="1" i="1" dirty="0">
                <a:solidFill>
                  <a:schemeClr val="tx2"/>
                </a:solidFill>
                <a:latin typeface="Times New Roman" panose="02020603050405020304" pitchFamily="18" charset="0"/>
                <a:cs typeface="Times New Roman" panose="02020603050405020304" pitchFamily="18" charset="0"/>
              </a:rPr>
              <a:t> </a:t>
            </a:r>
            <a:r>
              <a:rPr lang="ru-RU" sz="2000" b="1" i="1" dirty="0" err="1">
                <a:solidFill>
                  <a:schemeClr val="tx2"/>
                </a:solidFill>
                <a:latin typeface="Times New Roman" panose="02020603050405020304" pitchFamily="18" charset="0"/>
                <a:cs typeface="Times New Roman" panose="02020603050405020304" pitchFamily="18" charset="0"/>
              </a:rPr>
              <a:t>бұрғылауда</a:t>
            </a:r>
            <a:r>
              <a:rPr lang="ru-RU" sz="2000" b="1" i="1" dirty="0">
                <a:solidFill>
                  <a:schemeClr val="tx2"/>
                </a:solidFill>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тау </a:t>
            </a:r>
            <a:r>
              <a:rPr lang="ru-RU" sz="2000" dirty="0" err="1">
                <a:latin typeface="Times New Roman" panose="02020603050405020304" pitchFamily="18" charset="0"/>
                <a:cs typeface="Times New Roman" panose="02020603050405020304" pitchFamily="18" charset="0"/>
              </a:rPr>
              <a:t>жынысының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талқандалуы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бұрғылау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аспабымен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соққы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жасау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арқылы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жүреді</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5597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332656"/>
            <a:ext cx="7315200" cy="709972"/>
          </a:xfrm>
        </p:spPr>
        <p:txBody>
          <a:bodyPr/>
          <a:lstStyle/>
          <a:p>
            <a:pPr algn="ctr"/>
            <a:r>
              <a:rPr lang="kk-KZ" sz="3600" dirty="0" smtClean="0">
                <a:latin typeface="Times New Roman" panose="02020603050405020304" pitchFamily="18" charset="0"/>
                <a:cs typeface="Times New Roman" panose="02020603050405020304" pitchFamily="18" charset="0"/>
              </a:rPr>
              <a:t>Қашау</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43608" y="1556792"/>
            <a:ext cx="6912768" cy="3539527"/>
          </a:xfrm>
        </p:spPr>
        <p:txBody>
          <a:bodyPr/>
          <a:lstStyle/>
          <a:p>
            <a:r>
              <a:rPr lang="kk-KZ" dirty="0">
                <a:latin typeface="Times New Roman" panose="02020603050405020304" pitchFamily="18" charset="0"/>
                <a:cs typeface="Times New Roman" panose="02020603050405020304" pitchFamily="18" charset="0"/>
              </a:rPr>
              <a:t>Қашау болаттан жасалынады, </a:t>
            </a:r>
            <a:r>
              <a:rPr lang="kk-KZ" dirty="0" smtClean="0">
                <a:latin typeface="Times New Roman" panose="02020603050405020304" pitchFamily="18" charset="0"/>
                <a:cs typeface="Times New Roman" panose="02020603050405020304" pitchFamily="18" charset="0"/>
              </a:rPr>
              <a:t>оның</a:t>
            </a:r>
            <a:r>
              <a:rPr lang="ru-RU"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үшкірлеу </a:t>
            </a:r>
            <a:r>
              <a:rPr lang="kk-KZ" dirty="0">
                <a:latin typeface="Times New Roman" panose="02020603050405020304" pitchFamily="18" charset="0"/>
                <a:cs typeface="Times New Roman" panose="02020603050405020304" pitchFamily="18" charset="0"/>
              </a:rPr>
              <a:t>бұрышы 70</a:t>
            </a:r>
            <a:r>
              <a:rPr lang="kk-KZ" baseline="30000" dirty="0">
                <a:latin typeface="Times New Roman" panose="02020603050405020304" pitchFamily="18" charset="0"/>
                <a:cs typeface="Times New Roman" panose="02020603050405020304" pitchFamily="18" charset="0"/>
              </a:rPr>
              <a:t>о</a:t>
            </a:r>
            <a:r>
              <a:rPr lang="kk-KZ" dirty="0">
                <a:latin typeface="Times New Roman" panose="02020603050405020304" pitchFamily="18" charset="0"/>
                <a:cs typeface="Times New Roman" panose="02020603050405020304" pitchFamily="18" charset="0"/>
              </a:rPr>
              <a:t> – тан 130</a:t>
            </a:r>
            <a:r>
              <a:rPr lang="kk-KZ" baseline="30000" dirty="0">
                <a:latin typeface="Times New Roman" panose="02020603050405020304" pitchFamily="18" charset="0"/>
                <a:cs typeface="Times New Roman" panose="02020603050405020304" pitchFamily="18" charset="0"/>
              </a:rPr>
              <a:t>о</a:t>
            </a:r>
            <a:r>
              <a:rPr lang="kk-KZ" dirty="0">
                <a:latin typeface="Times New Roman" panose="02020603050405020304" pitchFamily="18" charset="0"/>
                <a:cs typeface="Times New Roman" panose="02020603050405020304" pitchFamily="18" charset="0"/>
              </a:rPr>
              <a:t> дейін болады. Тау жынысы қатты болған </a:t>
            </a:r>
            <a:r>
              <a:rPr lang="kk-KZ" dirty="0" smtClean="0">
                <a:latin typeface="Times New Roman" panose="02020603050405020304" pitchFamily="18" charset="0"/>
                <a:cs typeface="Times New Roman" panose="02020603050405020304" pitchFamily="18" charset="0"/>
              </a:rPr>
              <a:t>сайын</a:t>
            </a:r>
            <a:r>
              <a:rPr lang="ru-RU"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оның </a:t>
            </a:r>
            <a:r>
              <a:rPr lang="kk-KZ" dirty="0">
                <a:latin typeface="Times New Roman" panose="02020603050405020304" pitchFamily="18" charset="0"/>
                <a:cs typeface="Times New Roman" panose="02020603050405020304" pitchFamily="18" charset="0"/>
              </a:rPr>
              <a:t>үшкірлеу бұрышы үлкен болады. Қашаулар тау жынысының қаттылығына байланысты келесі түрлерге бөлінеді: </a:t>
            </a:r>
            <a:endParaRPr lang="kk-KZ" dirty="0" smtClean="0">
              <a:latin typeface="Times New Roman" panose="02020603050405020304" pitchFamily="18" charset="0"/>
              <a:cs typeface="Times New Roman" panose="02020603050405020304" pitchFamily="18" charset="0"/>
            </a:endParaRPr>
          </a:p>
          <a:p>
            <a:pPr marL="639763" indent="-182563"/>
            <a:r>
              <a:rPr lang="kk-KZ" dirty="0" smtClean="0">
                <a:latin typeface="Times New Roman" panose="02020603050405020304" pitchFamily="18" charset="0"/>
                <a:cs typeface="Times New Roman" panose="02020603050405020304" pitchFamily="18" charset="0"/>
              </a:rPr>
              <a:t>жалпақ</a:t>
            </a:r>
            <a:r>
              <a:rPr lang="kk-KZ" dirty="0">
                <a:latin typeface="Times New Roman" panose="02020603050405020304" pitchFamily="18" charset="0"/>
                <a:cs typeface="Times New Roman" panose="02020603050405020304" pitchFamily="18" charset="0"/>
              </a:rPr>
              <a:t>, </a:t>
            </a:r>
            <a:endParaRPr lang="kk-KZ" dirty="0" smtClean="0">
              <a:latin typeface="Times New Roman" panose="02020603050405020304" pitchFamily="18" charset="0"/>
              <a:cs typeface="Times New Roman" panose="02020603050405020304" pitchFamily="18" charset="0"/>
            </a:endParaRPr>
          </a:p>
          <a:p>
            <a:pPr marL="639763" indent="-182563"/>
            <a:r>
              <a:rPr lang="kk-KZ" dirty="0" smtClean="0">
                <a:latin typeface="Times New Roman" panose="02020603050405020304" pitchFamily="18" charset="0"/>
                <a:cs typeface="Times New Roman" panose="02020603050405020304" pitchFamily="18" charset="0"/>
              </a:rPr>
              <a:t>қос </a:t>
            </a:r>
            <a:r>
              <a:rPr lang="kk-KZ" dirty="0">
                <a:latin typeface="Times New Roman" panose="02020603050405020304" pitchFamily="18" charset="0"/>
                <a:cs typeface="Times New Roman" panose="02020603050405020304" pitchFamily="18" charset="0"/>
              </a:rPr>
              <a:t>таврлы, </a:t>
            </a:r>
            <a:endParaRPr lang="kk-KZ" dirty="0" smtClean="0">
              <a:latin typeface="Times New Roman" panose="02020603050405020304" pitchFamily="18" charset="0"/>
              <a:cs typeface="Times New Roman" panose="02020603050405020304" pitchFamily="18" charset="0"/>
            </a:endParaRPr>
          </a:p>
          <a:p>
            <a:pPr marL="639763" indent="-182563"/>
            <a:r>
              <a:rPr lang="kk-KZ" dirty="0" smtClean="0">
                <a:latin typeface="Times New Roman" panose="02020603050405020304" pitchFamily="18" charset="0"/>
                <a:cs typeface="Times New Roman" panose="02020603050405020304" pitchFamily="18" charset="0"/>
              </a:rPr>
              <a:t>крест </a:t>
            </a:r>
            <a:r>
              <a:rPr lang="kk-KZ" dirty="0">
                <a:latin typeface="Times New Roman" panose="02020603050405020304" pitchFamily="18" charset="0"/>
                <a:cs typeface="Times New Roman" panose="02020603050405020304" pitchFamily="18" charset="0"/>
              </a:rPr>
              <a:t>тәрізді, </a:t>
            </a:r>
            <a:endParaRPr lang="kk-KZ" dirty="0" smtClean="0">
              <a:latin typeface="Times New Roman" panose="02020603050405020304" pitchFamily="18" charset="0"/>
              <a:cs typeface="Times New Roman" panose="02020603050405020304" pitchFamily="18" charset="0"/>
            </a:endParaRPr>
          </a:p>
          <a:p>
            <a:pPr marL="639763" indent="-182563"/>
            <a:r>
              <a:rPr lang="kk-KZ" dirty="0" smtClean="0">
                <a:latin typeface="Times New Roman" panose="02020603050405020304" pitchFamily="18" charset="0"/>
                <a:cs typeface="Times New Roman" panose="02020603050405020304" pitchFamily="18" charset="0"/>
              </a:rPr>
              <a:t>пирамидалы,</a:t>
            </a:r>
          </a:p>
          <a:p>
            <a:pPr marL="639763" indent="-182563"/>
            <a:r>
              <a:rPr lang="kk-KZ" dirty="0" smtClean="0">
                <a:latin typeface="Times New Roman" panose="02020603050405020304" pitchFamily="18" charset="0"/>
                <a:cs typeface="Times New Roman" panose="02020603050405020304" pitchFamily="18" charset="0"/>
              </a:rPr>
              <a:t>эксцентрикті</a:t>
            </a:r>
            <a:r>
              <a:rPr lang="kk-K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96943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340768"/>
            <a:ext cx="8715291"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8897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60648"/>
            <a:ext cx="7315200" cy="794057"/>
          </a:xfrm>
        </p:spPr>
        <p:txBody>
          <a:bodyPr>
            <a:normAutofit/>
          </a:bodyPr>
          <a:lstStyle/>
          <a:p>
            <a:pPr algn="ctr"/>
            <a:r>
              <a:rPr lang="kk-KZ" sz="3600" dirty="0">
                <a:latin typeface="Times New Roman" panose="02020603050405020304" pitchFamily="18" charset="0"/>
                <a:cs typeface="Times New Roman" panose="02020603050405020304" pitchFamily="18" charset="0"/>
              </a:rPr>
              <a:t>Соққы штангасы </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2060848"/>
            <a:ext cx="3528392" cy="4074020"/>
          </a:xfrm>
        </p:spPr>
        <p:txBody>
          <a:bodyPr>
            <a:normAutofit/>
          </a:bodyPr>
          <a:lstStyle/>
          <a:p>
            <a:r>
              <a:rPr lang="kk-KZ" dirty="0">
                <a:latin typeface="Times New Roman" panose="02020603050405020304" pitchFamily="18" charset="0"/>
                <a:cs typeface="Times New Roman" panose="02020603050405020304" pitchFamily="18" charset="0"/>
              </a:rPr>
              <a:t>С</a:t>
            </a:r>
            <a:r>
              <a:rPr lang="kk-KZ" dirty="0" smtClean="0">
                <a:latin typeface="Times New Roman" panose="02020603050405020304" pitchFamily="18" charset="0"/>
                <a:cs typeface="Times New Roman" panose="02020603050405020304" pitchFamily="18" charset="0"/>
              </a:rPr>
              <a:t>оққының </a:t>
            </a:r>
            <a:r>
              <a:rPr lang="kk-KZ" dirty="0">
                <a:latin typeface="Times New Roman" panose="02020603050405020304" pitchFamily="18" charset="0"/>
                <a:cs typeface="Times New Roman" panose="02020603050405020304" pitchFamily="18" charset="0"/>
              </a:rPr>
              <a:t>энергиясын көбейтуге арналған. Ол ауыр, қабырғасы қалың құбырлардан жасалынады. Соққы штангаларының диаметрі 112, 140, 165, 188 және 220 мм. Штангалар ұзындығы 2,4 және 6 м. Олардың салмағы диаметрі мен ұзындығына байланысты 270 – тен 1120 кг – ға дейін өзгереді.</a:t>
            </a:r>
            <a:endParaRPr lang="ru-RU" dirty="0">
              <a:latin typeface="Times New Roman" panose="02020603050405020304" pitchFamily="18" charset="0"/>
              <a:cs typeface="Times New Roman" panose="02020603050405020304" pitchFamily="18" charset="0"/>
            </a:endParaRPr>
          </a:p>
        </p:txBody>
      </p:sp>
      <p:pic>
        <p:nvPicPr>
          <p:cNvPr id="3074" name="Picture 2" descr="Штанга для ударов тяжелой бурильной трубы T45, удилище - Купить Штанга для  забора бурильных труб, T45, растягивающий стержень MM на Xiamen Bestlink  Factory Co., Lt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1484784"/>
            <a:ext cx="5184576" cy="489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7075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507740"/>
            <a:ext cx="4104456" cy="6017604"/>
          </a:xfrm>
        </p:spPr>
        <p:txBody>
          <a:bodyPr>
            <a:normAutofit lnSpcReduction="10000"/>
          </a:bodyPr>
          <a:lstStyle/>
          <a:p>
            <a:r>
              <a:rPr lang="kk-KZ" b="1" dirty="0">
                <a:solidFill>
                  <a:schemeClr val="tx2"/>
                </a:solidFill>
                <a:latin typeface="Times New Roman" panose="02020603050405020304" pitchFamily="18" charset="0"/>
                <a:cs typeface="Times New Roman" panose="02020603050405020304" pitchFamily="18" charset="0"/>
              </a:rPr>
              <a:t>Жылжымалы штанга (қайшы)</a:t>
            </a:r>
            <a:r>
              <a:rPr lang="kk-KZ" dirty="0">
                <a:latin typeface="Times New Roman" panose="02020603050405020304" pitchFamily="18" charset="0"/>
                <a:cs typeface="Times New Roman" panose="02020603050405020304" pitchFamily="18" charset="0"/>
              </a:rPr>
              <a:t> тұтылып қалған қашауды соққының әсерімен шығаруға арналған. </a:t>
            </a:r>
            <a:r>
              <a:rPr lang="kk-KZ" dirty="0" smtClean="0">
                <a:latin typeface="Times New Roman" panose="02020603050405020304" pitchFamily="18" charset="0"/>
                <a:cs typeface="Times New Roman" panose="02020603050405020304" pitchFamily="18" charset="0"/>
              </a:rPr>
              <a:t>Жылжымалы </a:t>
            </a:r>
            <a:r>
              <a:rPr lang="kk-KZ" dirty="0">
                <a:latin typeface="Times New Roman" panose="02020603050405020304" pitchFamily="18" charset="0"/>
                <a:cs typeface="Times New Roman" panose="02020603050405020304" pitchFamily="18" charset="0"/>
              </a:rPr>
              <a:t>штанганың жұмыс жүрісі – 250мм. Қайшының көлденең өлшемдері 120, 160, 190, 220 және 260мм, олардың салмағы 112 ден 490 кг – ға дейін </a:t>
            </a:r>
            <a:r>
              <a:rPr lang="kk-KZ" dirty="0" smtClean="0">
                <a:latin typeface="Times New Roman" panose="02020603050405020304" pitchFamily="18" charset="0"/>
                <a:cs typeface="Times New Roman" panose="02020603050405020304" pitchFamily="18" charset="0"/>
              </a:rPr>
              <a:t>өзгереді.</a:t>
            </a:r>
          </a:p>
          <a:p>
            <a:r>
              <a:rPr lang="kk-KZ" b="1" dirty="0">
                <a:solidFill>
                  <a:schemeClr val="tx2"/>
                </a:solidFill>
                <a:latin typeface="Times New Roman" panose="02020603050405020304" pitchFamily="18" charset="0"/>
                <a:cs typeface="Times New Roman" panose="02020603050405020304" pitchFamily="18" charset="0"/>
              </a:rPr>
              <a:t>Арқан құлыбы</a:t>
            </a:r>
            <a:r>
              <a:rPr lang="kk-KZ" dirty="0">
                <a:latin typeface="Times New Roman" panose="02020603050405020304" pitchFamily="18" charset="0"/>
                <a:cs typeface="Times New Roman" panose="02020603050405020304" pitchFamily="18" charset="0"/>
              </a:rPr>
              <a:t> соққы құралын темір арқанмен жалғауға арналған. Оның конструкциясы соққы құралының әр соққыдан кейін бұрылып тұруына мүмкіншілік береді. Ондай бұрылуға темір арқанның жүктің әсерімен тарқатылып, босаған кезде ширатылатын қасиеті пайдаланылады. Арқан құлыптардың салмағы 37,7 ден 127 кг – ға дейін болады.</a:t>
            </a:r>
            <a:endParaRPr lang="ru-RU" dirty="0">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484784"/>
            <a:ext cx="4230390" cy="4598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2197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4400" y="1556793"/>
            <a:ext cx="7315200" cy="4752568"/>
          </a:xfrm>
        </p:spPr>
        <p:txBody>
          <a:bodyPr>
            <a:normAutofit/>
          </a:bodyPr>
          <a:lstStyle/>
          <a:p>
            <a:r>
              <a:rPr lang="kk-KZ" b="1" dirty="0">
                <a:solidFill>
                  <a:schemeClr val="tx2"/>
                </a:solidFill>
                <a:latin typeface="Times New Roman" panose="02020603050405020304" pitchFamily="18" charset="0"/>
                <a:cs typeface="Times New Roman" panose="02020603050405020304" pitchFamily="18" charset="0"/>
              </a:rPr>
              <a:t>Желонкалар</a:t>
            </a:r>
            <a:r>
              <a:rPr lang="kk-KZ"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ұңғыдан талқандалған тау жынысын шығаруға арналған.Сонымен қатар олар құмды және жұмсақ тау жыныстарын бұрғылауда жеке құрал ретінде пайдаланылады. Ондай жағдайда құралдың құрамына жылжымалы штанга және арқанды құлып кіреді, кейде соққы штангасы да қосылады. Желонка диаметрі 114 – 486мм құбырлардан жасалынады</a:t>
            </a:r>
            <a:r>
              <a:rPr lang="kk-KZ" dirty="0" smtClean="0">
                <a:latin typeface="Times New Roman" panose="02020603050405020304" pitchFamily="18" charset="0"/>
                <a:cs typeface="Times New Roman" panose="02020603050405020304" pitchFamily="18" charset="0"/>
              </a:rPr>
              <a:t>.</a:t>
            </a:r>
          </a:p>
          <a:p>
            <a:pPr marL="728663" indent="-182563"/>
            <a:r>
              <a:rPr lang="kk-KZ" dirty="0" smtClean="0">
                <a:latin typeface="Times New Roman" panose="02020603050405020304" pitchFamily="18" charset="0"/>
                <a:cs typeface="Times New Roman" panose="02020603050405020304" pitchFamily="18" charset="0"/>
              </a:rPr>
              <a:t>Түрлері:</a:t>
            </a:r>
          </a:p>
          <a:p>
            <a:pPr marL="728663" indent="-182563"/>
            <a:r>
              <a:rPr lang="kk-KZ" dirty="0">
                <a:latin typeface="Times New Roman" panose="02020603050405020304" pitchFamily="18" charset="0"/>
                <a:cs typeface="Times New Roman" panose="02020603050405020304" pitchFamily="18" charset="0"/>
              </a:rPr>
              <a:t>Жалпақ клапанды </a:t>
            </a:r>
            <a:r>
              <a:rPr lang="kk-KZ" dirty="0" smtClean="0">
                <a:latin typeface="Times New Roman" panose="02020603050405020304" pitchFamily="18" charset="0"/>
                <a:cs typeface="Times New Roman" panose="02020603050405020304" pitchFamily="18" charset="0"/>
              </a:rPr>
              <a:t>желонкалар</a:t>
            </a:r>
          </a:p>
          <a:p>
            <a:pPr marL="728663" indent="-182563"/>
            <a:r>
              <a:rPr lang="kk-KZ" dirty="0">
                <a:latin typeface="Times New Roman" panose="02020603050405020304" pitchFamily="18" charset="0"/>
                <a:cs typeface="Times New Roman" panose="02020603050405020304" pitchFamily="18" charset="0"/>
              </a:rPr>
              <a:t>Жартылай сфералы клапан және тілшелі </a:t>
            </a:r>
            <a:r>
              <a:rPr lang="kk-KZ" dirty="0" smtClean="0">
                <a:latin typeface="Times New Roman" panose="02020603050405020304" pitchFamily="18" charset="0"/>
                <a:cs typeface="Times New Roman" panose="02020603050405020304" pitchFamily="18" charset="0"/>
              </a:rPr>
              <a:t>клапан</a:t>
            </a:r>
          </a:p>
          <a:p>
            <a:pPr marL="728663" indent="-182563"/>
            <a:r>
              <a:rPr lang="kk-KZ" dirty="0">
                <a:latin typeface="Times New Roman" panose="02020603050405020304" pitchFamily="18" charset="0"/>
                <a:cs typeface="Times New Roman" panose="02020603050405020304" pitchFamily="18" charset="0"/>
              </a:rPr>
              <a:t>Поршенді желонкалар</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8083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9672" y="188640"/>
            <a:ext cx="6192688" cy="6480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91969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ерспектива">
  <a:themeElements>
    <a:clrScheme name="Перспектива">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Классическая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ерспектива">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70</TotalTime>
  <Words>367</Words>
  <Application>Microsoft Office PowerPoint</Application>
  <PresentationFormat>Экран (4:3)</PresentationFormat>
  <Paragraphs>33</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Перспектива</vt:lpstr>
      <vt:lpstr>ДӘРІС №8. СОҚҚЫЛАП БҰРҒЫЛАУ ӘДІСІ</vt:lpstr>
      <vt:lpstr>Соққылап бұрғылау</vt:lpstr>
      <vt:lpstr>Презентация PowerPoint</vt:lpstr>
      <vt:lpstr>Қашау</vt:lpstr>
      <vt:lpstr>Презентация PowerPoint</vt:lpstr>
      <vt:lpstr>Соққы штангасы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№8. СОҚҚЫЛАП БҰРҒЫЛАУ ӘДІСІ</dc:title>
  <dc:creator>Талшын</dc:creator>
  <cp:lastModifiedBy>Талшын</cp:lastModifiedBy>
  <cp:revision>7</cp:revision>
  <dcterms:created xsi:type="dcterms:W3CDTF">2021-05-03T09:54:41Z</dcterms:created>
  <dcterms:modified xsi:type="dcterms:W3CDTF">2021-05-03T14:36:26Z</dcterms:modified>
</cp:coreProperties>
</file>